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2" r:id="rId1"/>
  </p:sldMasterIdLst>
  <p:notesMasterIdLst>
    <p:notesMasterId r:id="rId13"/>
  </p:notesMasterIdLst>
  <p:sldIdLst>
    <p:sldId id="256" r:id="rId2"/>
    <p:sldId id="286" r:id="rId3"/>
    <p:sldId id="299" r:id="rId4"/>
    <p:sldId id="257" r:id="rId5"/>
    <p:sldId id="300" r:id="rId6"/>
    <p:sldId id="301" r:id="rId7"/>
    <p:sldId id="287" r:id="rId8"/>
    <p:sldId id="288" r:id="rId9"/>
    <p:sldId id="289" r:id="rId10"/>
    <p:sldId id="290" r:id="rId11"/>
    <p:sldId id="2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/>
    <p:restoredTop sz="94695"/>
  </p:normalViewPr>
  <p:slideViewPr>
    <p:cSldViewPr snapToGrid="0" snapToObjects="1">
      <p:cViewPr varScale="1">
        <p:scale>
          <a:sx n="78" d="100"/>
          <a:sy n="78" d="100"/>
        </p:scale>
        <p:origin x="1022" y="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85E1-C45F-C543-893E-48E276FF3E75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B87E-4C85-4C4A-ADC1-6C40DBC3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All of the different vectors should be considered when preparing </a:t>
            </a:r>
          </a:p>
          <a:p>
            <a:r>
              <a:rPr lang="en-US" dirty="0">
                <a:solidFill>
                  <a:srgbClr val="000000"/>
                </a:solidFill>
              </a:rPr>
              <a:t>	And from before remember</a:t>
            </a:r>
            <a:r>
              <a:rPr lang="en-US" baseline="0" dirty="0">
                <a:solidFill>
                  <a:srgbClr val="000000"/>
                </a:solidFill>
              </a:rPr>
              <a:t> that preparation is key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7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ADAD68F-459C-C645-9FCF-A6D0A2E3A8CA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416C-FE96-5746-8F70-2F3D9BCB54D4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E6528-5F09-2347-91EC-D697FF9F594C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9FA4-96CE-7E46-880C-9434F822D9FC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A658-5F5A-2A43-8706-3C628225AF93}" type="datetime1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3D98-EF38-D445-9ADA-9B263986DE01}" type="datetime1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8B97-86F7-6146-A0CC-CDD7A77122BE}" type="datetime1">
              <a:rPr lang="en-US" smtClean="0"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726F5-4C33-7C44-A036-D4232F65710C}" type="datetime1">
              <a:rPr lang="en-US" smtClean="0"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521D-F7C0-C847-9693-62594C267001}" type="datetime1">
              <a:rPr lang="en-US" smtClean="0"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2DF4-169C-0744-BB30-B884E7E55F54}" type="datetime1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1431-8628-AE43-850F-9B5BE82D1609}" type="datetime1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9042098-B9DB-484E-9F5A-44CB11867B24}" type="datetime1">
              <a:rPr lang="en-US" smtClean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council.org/cybersecurity-exchange/ethical-hacking/what-is-a-dos-attack-denial-of-service/" TargetMode="External"/><Relationship Id="rId2" Type="http://schemas.openxmlformats.org/officeDocument/2006/relationships/hyperlink" Target="https://www.eccouncil.org/cybersecurity-exchange/threat-intelligence/threat-intelligence-critical-types-cyberthreat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lockheedmartin.com/us/what-we-do/aerospace-defense/cyber/cyber-kill-chain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council.org/cybersecurity-exchange/ethical-hacking/basics-footprinting-reconnaissanc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red.eccouncil.org/course/email-phishing?utm_source=ecc-website&amp;utm_medium=programs-category&amp;utm_campaign=email-phish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 KILL CHAIN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AKSHAY A S</a:t>
            </a:r>
          </a:p>
        </p:txBody>
      </p:sp>
    </p:spTree>
    <p:extLst>
      <p:ext uri="{BB962C8B-B14F-4D97-AF65-F5344CB8AC3E}">
        <p14:creationId xmlns:p14="http://schemas.microsoft.com/office/powerpoint/2010/main" val="12198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771707-55FF-F549-9D48-4BA28276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b="1" dirty="0"/>
              <a:t>Actions on Objectives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31AE1A-C31C-F54D-9265-D82AC62F1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 dirty="0"/>
              <a:t>After cybercriminals have developed </a:t>
            </a:r>
            <a:r>
              <a:rPr lang="en-US" dirty="0" err="1"/>
              <a:t>cyberweapons</a:t>
            </a:r>
            <a:r>
              <a:rPr lang="en-US" dirty="0"/>
              <a:t>, installed them onto a target’s network, and taken control of their target’s network, they begin the final stage of the Cyber Kill Chain:</a:t>
            </a:r>
          </a:p>
          <a:p>
            <a:r>
              <a:rPr lang="en-US" dirty="0"/>
              <a:t>carrying out their </a:t>
            </a:r>
            <a:r>
              <a:rPr lang="en-US" dirty="0" err="1"/>
              <a:t>cyberattack</a:t>
            </a:r>
            <a:r>
              <a:rPr lang="en-US" dirty="0"/>
              <a:t> objectives. While cybercriminals’ objectives vary depending on the</a:t>
            </a:r>
            <a:r>
              <a:rPr lang="en-US" u="sng" dirty="0">
                <a:hlinkClick r:id="rId2"/>
              </a:rPr>
              <a:t> type of </a:t>
            </a:r>
            <a:r>
              <a:rPr lang="en-US" u="sng" dirty="0" err="1">
                <a:hlinkClick r:id="rId2"/>
              </a:rPr>
              <a:t>cyberattack</a:t>
            </a:r>
            <a:r>
              <a:rPr lang="en-US" dirty="0"/>
              <a:t>.</a:t>
            </a:r>
          </a:p>
          <a:p>
            <a:r>
              <a:rPr lang="en-US" dirty="0"/>
              <a:t>some examples include </a:t>
            </a:r>
            <a:r>
              <a:rPr lang="en-US" dirty="0" err="1"/>
              <a:t>weaponizing</a:t>
            </a:r>
            <a:r>
              <a:rPr lang="en-US" dirty="0"/>
              <a:t> a botnet to interrupt services with a Distributed </a:t>
            </a:r>
            <a:r>
              <a:rPr lang="en-US" u="sng" dirty="0">
                <a:hlinkClick r:id="rId3"/>
              </a:rPr>
              <a:t>Denial of Service (</a:t>
            </a:r>
            <a:r>
              <a:rPr lang="en-US" u="sng" dirty="0" err="1">
                <a:hlinkClick r:id="rId3"/>
              </a:rPr>
              <a:t>DDoS</a:t>
            </a:r>
            <a:r>
              <a:rPr lang="en-US" u="sng" dirty="0">
                <a:hlinkClick r:id="rId3"/>
              </a:rPr>
              <a:t>) attack</a:t>
            </a:r>
            <a:r>
              <a:rPr lang="en-US" dirty="0"/>
              <a:t>, distributing malware to steal sensitive data from a target organization, and using </a:t>
            </a:r>
            <a:r>
              <a:rPr lang="en-US" dirty="0" err="1"/>
              <a:t>ransomware</a:t>
            </a:r>
            <a:r>
              <a:rPr lang="en-US" dirty="0"/>
              <a:t> as a cyber extortion tool.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48D7D44-5722-2845-BC8B-8C2F369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CYBER KILL CHAIN </a:t>
            </a:r>
          </a:p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26C189E-A10C-C042-AD4A-F6ABEF40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1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B8592B8-4E0B-CD41-AFCD-D6336EC3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Varonis Cyber Kill Chain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E93F710-7620-ED46-9B2E-61C7DB6E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CYBER KILL CHAIN PPT BY SAI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2184AEF-3802-9E45-9071-E921A7EE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93FDA6-A44B-4541-9998-450BAE97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37" y="1746622"/>
            <a:ext cx="7447429" cy="49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DA26-B952-614E-90DC-50389082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cyber kill 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6209-05CA-0C4B-9E79-CD6A1D35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The cyber kill chain is a series of steps that trace stages of a cyberattack from the early reconnaissance stages to the exfiltration of data. The kill chain helps us understand and combat ransomware, security breaches, and advanced persistent attacks (APTs).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E1D2-4468-7247-B90D-AD76791F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2" y="4046537"/>
            <a:ext cx="3581400" cy="365125"/>
          </a:xfrm>
        </p:spPr>
        <p:txBody>
          <a:bodyPr/>
          <a:lstStyle/>
          <a:p>
            <a:r>
              <a:rPr lang="en-US" dirty="0"/>
              <a:t>CYBER KILL CHAIN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F61DE-2F8B-814A-88EF-AAC4EC8F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18E1E-1D98-7E46-A724-C5E04D0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C58A4-7AF4-2444-99C4-3C01DCAA5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7D19EA-6953-5A4E-898D-D01E03D69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Lockheed Martin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06F62E-7890-0241-850D-4152950AF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72128" cy="4351337"/>
          </a:xfrm>
        </p:spPr>
        <p:txBody>
          <a:bodyPr/>
          <a:lstStyle/>
          <a:p>
            <a:r>
              <a:rPr lang="en-US" dirty="0"/>
              <a:t>Cyber Kill Chain®</a:t>
            </a:r>
          </a:p>
          <a:p>
            <a:r>
              <a:rPr lang="en-US" dirty="0">
                <a:hlinkClick r:id="rId2"/>
              </a:rPr>
              <a:t>https://www.lockheedmartin.com/us/what-we-do/aerospace-defense/cyber/cyber-kill-chain.html</a:t>
            </a:r>
            <a:r>
              <a:rPr lang="en-US" dirty="0"/>
              <a:t>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C27AD70-9DB5-6947-B972-A92345E4D37A}"/>
              </a:ext>
            </a:extLst>
          </p:cNvPr>
          <p:cNvSpPr txBox="1">
            <a:spLocks/>
          </p:cNvSpPr>
          <p:nvPr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CYBER KILL CHAIN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4828E8-1451-294F-9604-0A9BF8E5523B}"/>
              </a:ext>
            </a:extLst>
          </p:cNvPr>
          <p:cNvSpPr txBox="1">
            <a:spLocks/>
          </p:cNvSpPr>
          <p:nvPr/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3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E1F921-A5F7-F646-A9F8-86841FAA8E1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889F28-95B5-0045-A2B2-E5BFA37D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32" y="62753"/>
            <a:ext cx="5882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A512-3641-C24D-A2CF-E2A61EFA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Reconnaissance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1CA-E143-EF49-80E8-CDC1211B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u="sng" dirty="0">
                <a:hlinkClick r:id="rId3"/>
              </a:rPr>
              <a:t>Reconnaissance</a:t>
            </a:r>
            <a:r>
              <a:rPr lang="en-US" dirty="0"/>
              <a:t> is the first stage in the Cyber Kill Chain and involves researching potential targets before carrying out any penetration testing. </a:t>
            </a:r>
          </a:p>
          <a:p>
            <a:r>
              <a:rPr lang="en-US" dirty="0"/>
              <a:t>The reconnaissance stage may include identifying potential targets, finding their vulnerabilities, discovering which third parties are connected to them</a:t>
            </a:r>
          </a:p>
          <a:p>
            <a:r>
              <a:rPr lang="en-US" dirty="0"/>
              <a:t> Exploring existing entry points as well as finding new ones.</a:t>
            </a:r>
          </a:p>
          <a:p>
            <a:r>
              <a:rPr lang="en-US" dirty="0"/>
              <a:t> Reconnaissance can take place both online and offline.</a:t>
            </a:r>
          </a:p>
          <a:p>
            <a:pPr marL="0" indent="0">
              <a:buNone/>
            </a:pPr>
            <a:r>
              <a:rPr lang="en-US" dirty="0"/>
              <a:t>     Passive Recon</a:t>
            </a:r>
          </a:p>
          <a:p>
            <a:pPr lvl="1"/>
            <a:r>
              <a:rPr lang="en-US" dirty="0"/>
              <a:t>Never touching the customer</a:t>
            </a:r>
          </a:p>
          <a:p>
            <a:pPr lvl="1"/>
            <a:r>
              <a:rPr lang="en-US" dirty="0"/>
              <a:t>Customer should have no idea you’re gathering info on them</a:t>
            </a:r>
          </a:p>
          <a:p>
            <a:pPr marL="0" indent="0">
              <a:buNone/>
            </a:pPr>
            <a:r>
              <a:rPr lang="en-US" dirty="0"/>
              <a:t>     Active Recon</a:t>
            </a:r>
          </a:p>
          <a:p>
            <a:pPr lvl="1"/>
            <a:r>
              <a:rPr lang="en-US" dirty="0"/>
              <a:t>Touching the customer/equipment</a:t>
            </a:r>
          </a:p>
          <a:p>
            <a:pPr lvl="1"/>
            <a:r>
              <a:rPr lang="en-US" dirty="0"/>
              <a:t>Customer could (should) know you’re gathering info on them.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F8618-8278-2140-A960-7E8114C6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CYBER KILL CHAIN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15DFD-7D32-CA44-8309-E9E09A85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9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14B5-7576-1245-B85D-6078E4E8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Weaponization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C4A00-E193-924E-AA95-D717A3D1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weaponization stage of the Cyber Kill Chain occurs after reconnaissance</a:t>
            </a:r>
          </a:p>
          <a:p>
            <a:r>
              <a:rPr lang="en-US" dirty="0"/>
              <a:t> Has taken place and the attacker has discovered all necessary information about potential targets, such as vulnerabilities.</a:t>
            </a:r>
          </a:p>
          <a:p>
            <a:r>
              <a:rPr lang="en-US" dirty="0"/>
              <a:t> In the weaponization stage, all of the attacker’s preparatory work culminates in the creation of malware to be used against an identified target.</a:t>
            </a:r>
          </a:p>
          <a:p>
            <a:r>
              <a:rPr lang="en-US" dirty="0"/>
              <a:t> Weaponization can include creating new types of malware or modifying existing tools to use in a cyberattack. For example, cybercriminals may make minor modifications to an existing ransomware variant to create a new Cyber Kill Chain tool.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57428-0A02-0849-B3DB-3D498288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CYBER KILL CHAIN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78E4D-3B38-024A-9CA4-B70A7809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9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1707-55FF-F549-9D48-4BA28276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1AE1A-C31C-F54D-9265-D82AC62F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dirty="0"/>
              <a:t>In the delivery stage, cyberweapons and other Cyber Kill Chain tools are used to infiltrate a target’s network and reach users.</a:t>
            </a:r>
          </a:p>
          <a:p>
            <a:r>
              <a:rPr lang="en-US" dirty="0"/>
              <a:t> Delivery may involve sending </a:t>
            </a:r>
            <a:r>
              <a:rPr lang="en-US" u="sng" dirty="0">
                <a:hlinkClick r:id="rId2"/>
              </a:rPr>
              <a:t>phishing emails</a:t>
            </a:r>
            <a:r>
              <a:rPr lang="en-US" dirty="0"/>
              <a:t> containing malware attachments with subject lines that prompt users to click through. </a:t>
            </a:r>
          </a:p>
          <a:p>
            <a:r>
              <a:rPr lang="en-US" dirty="0"/>
              <a:t>Delivery can also take the form of hacking into an organization’s network and exploiting a hardware or software vulnerability to infiltrate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D7D44-5722-2845-BC8B-8C2F369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CYBER SKILL CHAIN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C189E-A10C-C042-AD4A-F6ABEF40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84251-7CF0-1D4B-9390-104D4793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4716-0325-9B45-9B6B-15030B8A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Exploitation is the stage that follows delivery and </a:t>
            </a:r>
            <a:r>
              <a:rPr lang="en-US" dirty="0" err="1"/>
              <a:t>weaponization</a:t>
            </a:r>
            <a:r>
              <a:rPr lang="en-US" dirty="0"/>
              <a:t>.</a:t>
            </a:r>
          </a:p>
          <a:p>
            <a:r>
              <a:rPr lang="en-US" dirty="0"/>
              <a:t> In the exploitation step of the Cyber Kill Chain, attackers take advantage of the vulnerabilities they have discovered in previous stages to further infiltrate a target’s network and achieve their objectives. </a:t>
            </a:r>
          </a:p>
          <a:p>
            <a:r>
              <a:rPr lang="en-US" dirty="0"/>
              <a:t>In this process, cybercriminals often move laterally across a network to reach their targets</a:t>
            </a:r>
          </a:p>
          <a:p>
            <a:r>
              <a:rPr lang="en-US" dirty="0"/>
              <a:t>. Exploitation can sometimes lead attackers to their targets if those responsible for the network have not deployed deception measures.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8A99B-540A-1A4E-94D2-A7A949E8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CYBER KILL CHAIN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AB339-F021-D643-B49A-CB3285F6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3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dirty="0"/>
              <a:t>After cybercriminals have exploited their target’s vulnerabilities to gain access to a network, they begin the installation stage of the Cyber Kill Chain.</a:t>
            </a:r>
          </a:p>
          <a:p>
            <a:r>
              <a:rPr lang="en-US" dirty="0"/>
              <a:t> attempting to install malware and other </a:t>
            </a:r>
            <a:r>
              <a:rPr lang="en-US" dirty="0" err="1"/>
              <a:t>cyberweapons</a:t>
            </a:r>
            <a:r>
              <a:rPr lang="en-US" dirty="0"/>
              <a:t> onto the target network to take control of its systems and </a:t>
            </a:r>
            <a:r>
              <a:rPr lang="en-US" dirty="0" err="1"/>
              <a:t>exfiltrate</a:t>
            </a:r>
            <a:r>
              <a:rPr lang="en-US" dirty="0"/>
              <a:t> valuable data.</a:t>
            </a:r>
          </a:p>
          <a:p>
            <a:r>
              <a:rPr lang="en-US" dirty="0"/>
              <a:t> In this step, cybercriminals may install </a:t>
            </a:r>
            <a:r>
              <a:rPr lang="en-US" dirty="0" err="1"/>
              <a:t>cyberweapons</a:t>
            </a:r>
            <a:r>
              <a:rPr lang="en-US" dirty="0"/>
              <a:t> and malware using Trojan horses, backdoors, or command-line interfaces.</a:t>
            </a:r>
          </a:p>
        </p:txBody>
      </p:sp>
    </p:spTree>
    <p:extLst>
      <p:ext uri="{BB962C8B-B14F-4D97-AF65-F5344CB8AC3E}">
        <p14:creationId xmlns:p14="http://schemas.microsoft.com/office/powerpoint/2010/main" val="15959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E771707-55FF-F549-9D48-4BA28276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b="1" dirty="0"/>
              <a:t>Command and Control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31AE1A-C31C-F54D-9265-D82AC62F1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dirty="0"/>
              <a:t>In the C2 stage of the Cyber Kill Chain, cybercriminals communicate with the malware they’ve installed onto a target’s network to instruct </a:t>
            </a:r>
            <a:r>
              <a:rPr lang="en-US" dirty="0" err="1"/>
              <a:t>cyberweapons</a:t>
            </a:r>
            <a:r>
              <a:rPr lang="en-US" dirty="0"/>
              <a:t> or tools to carry out their objectives. </a:t>
            </a:r>
          </a:p>
          <a:p>
            <a:r>
              <a:rPr lang="en-US" dirty="0"/>
              <a:t>For example, attackers may use communication channels to direct computers infected with the </a:t>
            </a:r>
            <a:r>
              <a:rPr lang="en-US" dirty="0" err="1"/>
              <a:t>Mirai</a:t>
            </a:r>
            <a:r>
              <a:rPr lang="en-US" dirty="0"/>
              <a:t> botnet malware to overload a website with traffic or C2 servers to instruct computers to carry out cybercrime objectives.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8D7D44-5722-2845-BC8B-8C2F369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CYBER SKILL CHAIN PPT BY SAI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6C189E-A10C-C042-AD4A-F6ABEF40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6329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9245</TotalTime>
  <Words>740</Words>
  <Application>Microsoft Office PowerPoint</Application>
  <PresentationFormat>Widescreen</PresentationFormat>
  <Paragraphs>69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Schoolbook</vt:lpstr>
      <vt:lpstr>Wingdings 2</vt:lpstr>
      <vt:lpstr>View</vt:lpstr>
      <vt:lpstr>CYBER KILL CHAIN</vt:lpstr>
      <vt:lpstr>What is cyber kill chain?</vt:lpstr>
      <vt:lpstr>Lockheed Martin</vt:lpstr>
      <vt:lpstr>Reconnaissance</vt:lpstr>
      <vt:lpstr>Weaponization</vt:lpstr>
      <vt:lpstr>Delivery</vt:lpstr>
      <vt:lpstr>Exploitation</vt:lpstr>
      <vt:lpstr>Installation</vt:lpstr>
      <vt:lpstr>Command and Control</vt:lpstr>
      <vt:lpstr>Actions on Objectives</vt:lpstr>
      <vt:lpstr>Varonis Cyber Kill Chain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Welu</dc:creator>
  <cp:lastModifiedBy>Akshay Harisree</cp:lastModifiedBy>
  <cp:revision>176</cp:revision>
  <cp:lastPrinted>2018-01-16T14:21:07Z</cp:lastPrinted>
  <dcterms:created xsi:type="dcterms:W3CDTF">2017-12-01T19:44:46Z</dcterms:created>
  <dcterms:modified xsi:type="dcterms:W3CDTF">2024-06-16T07:22:10Z</dcterms:modified>
</cp:coreProperties>
</file>